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9" r:id="rId2"/>
    <p:sldId id="256" r:id="rId3"/>
    <p:sldId id="257" r:id="rId4"/>
    <p:sldId id="271" r:id="rId5"/>
    <p:sldId id="272" r:id="rId6"/>
    <p:sldId id="270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Herding" initials="JH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 showGuides="1">
      <p:cViewPr varScale="1">
        <p:scale>
          <a:sx n="59" d="100"/>
          <a:sy n="59" d="100"/>
        </p:scale>
        <p:origin x="9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2FFB9-3D6A-B44B-AA84-E81A04974583}" type="datetimeFigureOut">
              <a:rPr lang="de-DE"/>
              <a:t>03.04.2025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9D8C63-54AA-2E4A-ACA1-804FE8AE1282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6F5839-8AA4-2DB3-A799-2F057469E4FD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8823-6793-D773-AF59-163CA99F5CE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36E1A9-DC75-DF3C-A4DF-1F4FCA95E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2105E3-A271-43B7-AEBF-1A677E8A3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B353F8-C3B1-D991-76C7-281C036CD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ADEE0-B346-ECB5-3A99-561471166F3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B686BC-F6DE-A308-A8B5-D032DB64E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076F2E-7E36-327B-B54E-701FBD3DA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5B3659-C7A4-80A5-0429-12E58E6EA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7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A5D72-46DA-E548-C430-F6D556C1106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E45DE7-D1FC-7120-4EE7-1E71CC4C3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751C70-F0DC-DFB5-3EF0-CAEE8B896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11D1A-15C5-2450-99DF-F5BB8EA47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7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Wingdings"/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E982C11-67BC-4E81-BBCE-B3D5F742913F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703539"/>
            <a:ext cx="9144000" cy="180642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1640910"/>
            <a:ext cx="2628900" cy="4096012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371796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2733040"/>
            <a:ext cx="10515600" cy="299135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4"/>
            <a:ext cx="10515600" cy="11599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F2D0BB-E006-9343-8177-1A8C2F8EBBA7}" type="datetimeFigureOut">
              <a:rPr lang="de-DE"/>
              <a:t>03.04.2025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492679"/>
            <a:ext cx="5181600" cy="320666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2492679"/>
            <a:ext cx="5181600" cy="320666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6612" y="105604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6612" y="105604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7" y="25077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3428999"/>
            <a:ext cx="5157787" cy="2307921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69024" y="25077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3428999"/>
            <a:ext cx="5183188" cy="230792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1703540"/>
            <a:ext cx="6172200" cy="4045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6920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1753644"/>
            <a:ext cx="6172200" cy="40083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704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reis, Symmetrie, Kunst, Design enthält.&#10;&#10;Automatisch generierte Beschreibung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814945" y="-366603"/>
            <a:ext cx="6858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641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733040"/>
            <a:ext cx="10515600" cy="29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52792DF-ECE1-4A40-B9FA-DA994899EE89}" type="slidenum">
              <a:rPr lang="de-DE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9982200" y="232050"/>
            <a:ext cx="1892300" cy="1228175"/>
          </a:xfrm>
          <a:prstGeom prst="rect">
            <a:avLst/>
          </a:prstGeom>
        </p:spPr>
      </p:pic>
      <p:pic>
        <p:nvPicPr>
          <p:cNvPr id="12" name="Grafik 11" descr="Ein Bild, das Schrift, Grafiken, Logo, Text enthält.&#10;&#10;Automatisch generierte Beschreibung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2448561" y="6176962"/>
            <a:ext cx="1546859" cy="628871"/>
          </a:xfrm>
          <a:prstGeom prst="rect">
            <a:avLst/>
          </a:prstGeom>
        </p:spPr>
      </p:pic>
      <p:pic>
        <p:nvPicPr>
          <p:cNvPr id="14" name="Grafik 13" descr="Ein Bild, das Text, Schrift, Screenshot, Grafiken enthält.&#10;&#10;Automatisch generierte Beschreibung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586741" y="6351842"/>
            <a:ext cx="1546859" cy="367379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 bwMode="auto">
          <a:xfrm>
            <a:off x="1788161" y="630400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000">
                <a:latin typeface="Arial"/>
              </a:rPr>
              <a:t>Förderkennzeichen </a:t>
            </a:r>
            <a:endParaRPr/>
          </a:p>
          <a:p>
            <a:pPr algn="r">
              <a:defRPr/>
            </a:pPr>
            <a:r>
              <a:rPr lang="de-DE" sz="1000">
                <a:latin typeface="Arial"/>
              </a:rPr>
              <a:t>beim BMBF: </a:t>
            </a:r>
            <a:endParaRPr/>
          </a:p>
          <a:p>
            <a:pPr algn="r">
              <a:defRPr/>
            </a:pPr>
            <a:r>
              <a:rPr lang="de-DE" sz="1000">
                <a:latin typeface="Arial"/>
              </a:rPr>
              <a:t>01PO23010A</a:t>
            </a:r>
            <a:endParaRPr/>
          </a:p>
        </p:txBody>
      </p:sp>
      <p:pic>
        <p:nvPicPr>
          <p:cNvPr id="18" name="Grafik 17" descr="Ein Bild, das Screenshot, Farbigkeit, Design enthält.&#10;&#10;Automatisch generierte Beschreibung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4410710" y="5913825"/>
            <a:ext cx="1866900" cy="1155144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 bwMode="auto">
          <a:xfrm>
            <a:off x="335280" y="5841538"/>
            <a:ext cx="11539220" cy="92364"/>
          </a:xfrm>
          <a:prstGeom prst="rect">
            <a:avLst/>
          </a:prstGeom>
          <a:solidFill>
            <a:srgbClr val="5C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2299" y="22327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1" dirty="0"/>
              <a:t>Ziel der heutigen Arbeitstreffen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49818" y="1548838"/>
            <a:ext cx="11225003" cy="4294023"/>
          </a:xfrm>
          <a:prstGeom prst="roundRect">
            <a:avLst>
              <a:gd name="adj" fmla="val 16667"/>
            </a:avLst>
          </a:prstGeom>
          <a:solidFill>
            <a:srgbClr val="F2F2F2"/>
          </a:solidFill>
        </p:spPr>
        <p:txBody>
          <a:bodyPr>
            <a:normAutofit fontScale="25000" lnSpcReduction="20000"/>
          </a:bodyPr>
          <a:lstStyle/>
          <a:p>
            <a:pPr marL="914400" lvl="2" indent="0">
              <a:lnSpc>
                <a:spcPct val="120000"/>
              </a:lnSpc>
              <a:buNone/>
              <a:defRPr/>
            </a:pPr>
            <a:r>
              <a:rPr lang="de-DE" sz="7400" b="1" dirty="0"/>
              <a:t>Ausreichend Zeit für eine intensive Weiterarbeit in den Fokusgruppen mit dem Tagesziel, einen (stichpunktartigen) Steckbrief über die Fokusgruppe zu erstellen, der in einem Gallery View der Community präsentiert wird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sz="8000" u="sng" dirty="0"/>
              <a:t>Arbeitstreffen in 2 Phasen: </a:t>
            </a:r>
            <a:endParaRPr sz="3600" dirty="0"/>
          </a:p>
          <a:p>
            <a:pPr lvl="1">
              <a:lnSpc>
                <a:spcPct val="120000"/>
              </a:lnSpc>
              <a:defRPr/>
            </a:pPr>
            <a:r>
              <a:rPr lang="de-DE" sz="7200" dirty="0"/>
              <a:t>Phase 1: 11.30 – 12.30 Uhr </a:t>
            </a:r>
            <a:r>
              <a:rPr lang="de-DE" sz="7200" b="1" dirty="0"/>
              <a:t>und </a:t>
            </a:r>
            <a:r>
              <a:rPr lang="de-DE" sz="7200" dirty="0"/>
              <a:t>Phase 2: 13.30 – 14.45 Uhr</a:t>
            </a:r>
            <a:endParaRPr sz="3200" dirty="0"/>
          </a:p>
          <a:p>
            <a:pPr lvl="1">
              <a:lnSpc>
                <a:spcPct val="120000"/>
              </a:lnSpc>
              <a:defRPr/>
            </a:pPr>
            <a:r>
              <a:rPr lang="de-DE" sz="7200" dirty="0"/>
              <a:t>Dazwischen Mittagspause: 12.30 – 13.30 Uhr</a:t>
            </a:r>
            <a:endParaRPr sz="3200" dirty="0"/>
          </a:p>
          <a:p>
            <a:pPr>
              <a:lnSpc>
                <a:spcPct val="120000"/>
              </a:lnSpc>
              <a:defRPr/>
            </a:pPr>
            <a:r>
              <a:rPr lang="de-DE" sz="7200" dirty="0"/>
              <a:t>Präsentation im Gallery View: 15.15 – 15.45 Uhr, max. 5 Minuten pro Fokusgruppe</a:t>
            </a:r>
            <a:endParaRPr sz="3200" dirty="0"/>
          </a:p>
          <a:p>
            <a:pPr>
              <a:lnSpc>
                <a:spcPct val="120000"/>
              </a:lnSpc>
              <a:buFont typeface="Wingdings"/>
              <a:buChar char="à"/>
              <a:defRPr/>
            </a:pPr>
            <a:r>
              <a:rPr lang="de-DE" sz="7200" dirty="0"/>
              <a:t>Für die Erarbeitung und </a:t>
            </a:r>
            <a:r>
              <a:rPr lang="de-DE" sz="7200" b="1" dirty="0"/>
              <a:t>Ergebnissicherung</a:t>
            </a:r>
            <a:r>
              <a:rPr lang="de-DE" sz="7200" dirty="0"/>
              <a:t> wird jeder Fokusgruppe eine </a:t>
            </a:r>
            <a:r>
              <a:rPr lang="de-DE" sz="7200" b="1" dirty="0"/>
              <a:t>PowerPoint-Vorlage</a:t>
            </a:r>
            <a:r>
              <a:rPr lang="de-DE" sz="7200" dirty="0"/>
              <a:t> mit </a:t>
            </a:r>
            <a:r>
              <a:rPr lang="de-DE" sz="7200" b="1" dirty="0"/>
              <a:t>impulsgebenden Leitfragen </a:t>
            </a:r>
            <a:r>
              <a:rPr lang="de-DE" sz="7200" dirty="0"/>
              <a:t>zur Verfügung gestellt (siehe </a:t>
            </a:r>
            <a:r>
              <a:rPr lang="de-DE" sz="7200" dirty="0" err="1"/>
              <a:t>Sciebo</a:t>
            </a:r>
            <a:r>
              <a:rPr lang="de-DE" sz="7200" dirty="0"/>
              <a:t>-Ordner). Bitte in diesen Ordner das Arbeitsergebnis der Fokusgruppe am Ende der 2. Phase hochladen.</a:t>
            </a:r>
            <a:endParaRPr sz="3200" dirty="0"/>
          </a:p>
          <a:p>
            <a:pPr marL="228600" marR="0" indent="-228600" algn="l">
              <a:lnSpc>
                <a:spcPct val="120000"/>
              </a:lnSpc>
              <a:spcBef>
                <a:spcPts val="999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de-DE" sz="7200" dirty="0"/>
              <a:t>Link zum </a:t>
            </a:r>
            <a:r>
              <a:rPr lang="de-DE" sz="7200" dirty="0" err="1"/>
              <a:t>Sciebo</a:t>
            </a:r>
            <a:r>
              <a:rPr lang="de-DE" sz="7200" dirty="0"/>
              <a:t>-Ordner</a:t>
            </a:r>
            <a:r>
              <a:rPr lang="de-DE" sz="7200" dirty="0">
                <a:latin typeface="+mj-lt"/>
              </a:rPr>
              <a:t>:</a:t>
            </a:r>
            <a:r>
              <a:rPr lang="de-DE" sz="7200" b="0" i="0" u="none" strike="noStrike" cap="none" spc="0" dirty="0">
                <a:solidFill>
                  <a:schemeClr val="tx1"/>
                </a:solidFill>
                <a:latin typeface="+mj-lt"/>
                <a:ea typeface="Aptos"/>
                <a:cs typeface="Aptos"/>
              </a:rPr>
              <a:t> </a:t>
            </a:r>
            <a:r>
              <a:rPr lang="de-DE" sz="7200" b="1" i="0" u="none" strike="noStrike" cap="none" spc="0" dirty="0">
                <a:solidFill>
                  <a:schemeClr val="tx1"/>
                </a:solidFill>
                <a:latin typeface="+mj-lt"/>
                <a:ea typeface="Aptos"/>
                <a:cs typeface="Aptos"/>
              </a:rPr>
              <a:t>go.upb.de/</a:t>
            </a:r>
            <a:r>
              <a:rPr lang="de-DE" sz="7200" b="1" i="0" u="none" strike="noStrike" cap="none" spc="0" dirty="0" err="1">
                <a:solidFill>
                  <a:schemeClr val="tx1"/>
                </a:solidFill>
                <a:latin typeface="+mj-lt"/>
                <a:ea typeface="Aptos"/>
                <a:cs typeface="Aptos"/>
              </a:rPr>
              <a:t>PrimOER_Fokusgruppen</a:t>
            </a:r>
            <a:endParaRPr sz="7200" b="1" i="0" u="none" strike="noStrike" cap="none" spc="0" dirty="0">
              <a:solidFill>
                <a:schemeClr val="tx1"/>
              </a:solidFill>
              <a:latin typeface="+mj-lt"/>
              <a:cs typeface="Aptos"/>
            </a:endParaRPr>
          </a:p>
        </p:txBody>
      </p:sp>
      <p:pic>
        <p:nvPicPr>
          <p:cNvPr id="10" name="Grafik 9" descr="Volltreffer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9525" y="1548838"/>
            <a:ext cx="815224" cy="815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2098804"/>
            <a:ext cx="9420520" cy="2053224"/>
          </a:xfrm>
          <a:prstGeom prst="roundRect">
            <a:avLst>
              <a:gd name="adj" fmla="val 16667"/>
            </a:avLst>
          </a:prstGeom>
          <a:solidFill>
            <a:srgbClr val="EAEAEA"/>
          </a:solidFill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de-DE" sz="4400" dirty="0"/>
              <a:t> Fokusgruppe Kinderschutz</a:t>
            </a:r>
            <a:endParaRPr sz="4400" dirty="0"/>
          </a:p>
        </p:txBody>
      </p:sp>
      <p:sp>
        <p:nvSpPr>
          <p:cNvPr id="5" name="Ellipse 4"/>
          <p:cNvSpPr/>
          <p:nvPr/>
        </p:nvSpPr>
        <p:spPr bwMode="auto">
          <a:xfrm>
            <a:off x="264000" y="336289"/>
            <a:ext cx="2520000" cy="252000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704" y="360993"/>
            <a:ext cx="2470591" cy="2470591"/>
          </a:xfrm>
          <a:prstGeom prst="rect">
            <a:avLst/>
          </a:prstGeom>
          <a:noFill/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258780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Steckbrief (in Stichpunkten) unserer Fokusgruppe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65616" y="1417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Steckbrief unserer Fokusgruppe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 bwMode="auto">
          <a:xfrm>
            <a:off x="838200" y="1900719"/>
            <a:ext cx="10515600" cy="38236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Kurzbeschreibung unserer Fokusgruppe:</a:t>
            </a:r>
            <a:endParaRPr dirty="0"/>
          </a:p>
          <a:p>
            <a:pPr>
              <a:buFont typeface="Wingdings"/>
              <a:buChar char="Ø"/>
              <a:defRPr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Thema Kinderschutz im Lehramtsstudium etablieren. 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492514" y="111639"/>
            <a:ext cx="1233047" cy="118622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379" y="149132"/>
            <a:ext cx="1141315" cy="114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169D89F-392E-BE2A-CC3F-09F98169D41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ACF0B-075E-A44C-703F-A4B8B986C4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65616" y="1417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Steckbrief unserer Fokusgruppe</a:t>
            </a:r>
            <a:endParaRPr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3953AB0-336B-A3CF-06C1-D04F1F3369A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900719"/>
            <a:ext cx="10515600" cy="382367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de-DE" dirty="0"/>
              <a:t>Mittelfristige Ziele: </a:t>
            </a:r>
          </a:p>
          <a:p>
            <a:pPr lvl="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Erstellung einer Materialsammlung (Literaturhinweise, OER – z.B. Podcast; Seminarplanung)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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Kontext Seminarplanung – Grenzen: ohne Hintergrundwissen (z.B. Kinder- und Jugendhilfe) Seminarplanungen umsetzbar?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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Literatursammlung nach Themen erstellen (inklusive rechtlichen Grundlagen) – inklusive Kommentarspalte – geschichtliche Entwicklung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Austauschformat etablieren: Thema Kinderschutz mit Studierenden besprechen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Schwerpunkte setzen unter Berücksichtigung vorhandener Materialien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Fallvignetten erstellen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Kollegiale Netzwerke &amp; (digitale) Vernetzungsstrategien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Relevanz des Themas im Lehramtsstudium – auch im Bachelor – </a:t>
            </a:r>
          </a:p>
          <a:p>
            <a:pPr marL="457200">
              <a:lnSpc>
                <a:spcPct val="115000"/>
              </a:lnSpc>
              <a:buNone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-&gt; Ziel: Etablierung in Einführungsvorlesungen 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strukturelle Verankerung – curriculare Strukturen  </a:t>
            </a:r>
          </a:p>
          <a:p>
            <a:pPr marL="5143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de-D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Ethische Verantwortung</a:t>
            </a:r>
            <a:endParaRPr lang="de-DE" dirty="0"/>
          </a:p>
          <a:p>
            <a:pPr>
              <a:buFont typeface="Wingdings"/>
              <a:buChar char="Ø"/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990EFB-AF62-7993-1D86-6AACEC47904B}"/>
              </a:ext>
            </a:extLst>
          </p:cNvPr>
          <p:cNvSpPr/>
          <p:nvPr/>
        </p:nvSpPr>
        <p:spPr bwMode="auto">
          <a:xfrm>
            <a:off x="492514" y="111639"/>
            <a:ext cx="1233047" cy="118622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F5A03930-B88B-D251-0937-B870FC70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379" y="149132"/>
            <a:ext cx="1141315" cy="11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8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65E33D9-E1A1-142D-55FC-65F008A3737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0CEBF-BED9-0F7F-2BBD-708A765F2B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65616" y="1417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Steckbrief unserer Fokusgruppe</a:t>
            </a:r>
            <a:endParaRPr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0012BE9-8C4A-9308-6F3A-E6C87BD2560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900719"/>
            <a:ext cx="10515600" cy="38236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Kurzfristige Ziele: </a:t>
            </a:r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MindMap</a:t>
            </a: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erstellen mit den Themenschwerpunkt der einzelnen Gruppenmitglieder*innen</a:t>
            </a:r>
          </a:p>
          <a:p>
            <a:pPr marL="0" indent="0">
              <a:buNone/>
              <a:defRPr/>
            </a:pPr>
            <a:r>
              <a:rPr lang="de-DE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-&gt; u.a. </a:t>
            </a:r>
            <a:r>
              <a:rPr lang="de-DE" sz="1800" kern="100" dirty="0">
                <a:latin typeface="Arial" panose="020B0604020202020204" pitchFamily="34" charset="0"/>
                <a:cs typeface="Arial" panose="020B0604020202020204" pitchFamily="34" charset="0"/>
              </a:rPr>
              <a:t>Fallverstehen, pädagogische Beziehungen, Formen der Kindeswohlgefährdung, Prävention </a:t>
            </a: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Vorstellung Seminarplan zum Podcast und Erfahrungen – Ende des Semester 23.06- 11.07.2025 (</a:t>
            </a:r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Kollegiale Netzwerke &amp; (digitale) Vernetzungsstrategien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7EB0342-1C11-3C7F-CDC5-CC69C79FE138}"/>
              </a:ext>
            </a:extLst>
          </p:cNvPr>
          <p:cNvSpPr/>
          <p:nvPr/>
        </p:nvSpPr>
        <p:spPr bwMode="auto">
          <a:xfrm>
            <a:off x="492514" y="111639"/>
            <a:ext cx="1233047" cy="118622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B92BA19-0E56-06F3-6A66-A3DFC296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379" y="149132"/>
            <a:ext cx="1141315" cy="11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46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C39BF8-818D-60F5-878F-4C517BB3A4A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C9DC7-737A-67F4-78BD-1014BEEC14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65616" y="1417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Steckbrief unserer Fokusgruppe</a:t>
            </a:r>
            <a:endParaRPr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6269650-7CAF-E74A-B736-83D788F14ED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900719"/>
            <a:ext cx="10515600" cy="38236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Das ist bereits passiert:</a:t>
            </a:r>
            <a:endParaRPr dirty="0"/>
          </a:p>
          <a:p>
            <a:pPr>
              <a:buFont typeface="Wingdings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Interne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Materialsammlung gestartet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Fokussierung der Ziele </a:t>
            </a:r>
          </a:p>
          <a:p>
            <a:pPr>
              <a:buFont typeface="Wingdings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Vernetzung</a:t>
            </a:r>
          </a:p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Arbeitsorganisation/Unsere nächsten Termine:</a:t>
            </a:r>
            <a:endParaRPr dirty="0"/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Nächstes Treffen 19.05.2025 – 15.00 Uhr (Begrifflichkeiten; Ethik)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Monatliche Treffen Themen werden zuvor bekannt gegeben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Ø"/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3C99C0B-333C-5DEB-8DD1-6EB9364F9207}"/>
              </a:ext>
            </a:extLst>
          </p:cNvPr>
          <p:cNvSpPr/>
          <p:nvPr/>
        </p:nvSpPr>
        <p:spPr bwMode="auto">
          <a:xfrm>
            <a:off x="492514" y="111639"/>
            <a:ext cx="1233047" cy="118622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677D5D4-C22D-C666-E08F-39282435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379" y="149132"/>
            <a:ext cx="1141315" cy="11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32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091812" y="294934"/>
            <a:ext cx="7237123" cy="11799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/>
              <a:t>Leitfragen zum Erstellen des Steckbriefs unserer Fokusgruppe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 bwMode="auto">
          <a:xfrm>
            <a:off x="838200" y="1546757"/>
            <a:ext cx="10515600" cy="424955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Was macht uns als Fokusgruppe aus? Welche Expertisen sind bei uns in der Fokusgruppe zu welchen Themen vorhanden?</a:t>
            </a:r>
            <a:endParaRPr dirty="0"/>
          </a:p>
          <a:p>
            <a:pPr>
              <a:defRPr/>
            </a:pPr>
            <a:r>
              <a:rPr lang="de-DE" dirty="0"/>
              <a:t>Wie verstehen wir unseren Themenschwerpunkt?</a:t>
            </a:r>
            <a:endParaRPr dirty="0"/>
          </a:p>
          <a:p>
            <a:pPr>
              <a:defRPr/>
            </a:pPr>
            <a:r>
              <a:rPr lang="de-DE" dirty="0"/>
              <a:t> Was ist unsere mittelfristige Zielperspektive? Was möchten wir als Gruppe insgesamt erreichen? </a:t>
            </a:r>
            <a:endParaRPr dirty="0"/>
          </a:p>
          <a:p>
            <a:pPr>
              <a:defRPr/>
            </a:pPr>
            <a:r>
              <a:rPr lang="de-DE" dirty="0"/>
              <a:t>Was sind unsere kurzfristigen Ziele? Was planen wir für das Sommersemester/bis zum nächsten Netzwerktreffen?</a:t>
            </a:r>
            <a:endParaRPr dirty="0"/>
          </a:p>
          <a:p>
            <a:pPr>
              <a:defRPr/>
            </a:pPr>
            <a:r>
              <a:rPr lang="de-DE" dirty="0"/>
              <a:t>Was haben wir schon gemeinsam erarbeitet?</a:t>
            </a:r>
            <a:endParaRPr dirty="0"/>
          </a:p>
          <a:p>
            <a:pPr>
              <a:defRPr/>
            </a:pPr>
            <a:r>
              <a:rPr lang="de-DE" dirty="0"/>
              <a:t>Wie organisieren wir uns als Fokusgruppe (Häufigkeit der Treffen, Arbeitsaufteilung…)?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492514" y="111639"/>
            <a:ext cx="1233047" cy="1186220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379" y="149132"/>
            <a:ext cx="1141315" cy="114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Breitbild</PresentationFormat>
  <Paragraphs>64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Symbol</vt:lpstr>
      <vt:lpstr>Wingdings</vt:lpstr>
      <vt:lpstr>Office</vt:lpstr>
      <vt:lpstr>Ziel der heutigen Arbeitstreffen</vt:lpstr>
      <vt:lpstr> Fokusgruppe Kinderschutz</vt:lpstr>
      <vt:lpstr>Steckbrief unserer Fokusgruppe</vt:lpstr>
      <vt:lpstr>Steckbrief unserer Fokusgruppe</vt:lpstr>
      <vt:lpstr>Steckbrief unserer Fokusgruppe</vt:lpstr>
      <vt:lpstr>Steckbrief unserer Fokusgruppe</vt:lpstr>
      <vt:lpstr>Leitfragen zum Erstellen des Steckbriefs unserer Fokusgruppe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Fokusgruppe Digitalisierung und Medienbildung</dc:title>
  <dc:creator>Alina Schieffer</dc:creator>
  <cp:lastModifiedBy>Anne Gottwald</cp:lastModifiedBy>
  <cp:revision>14</cp:revision>
  <dcterms:created xsi:type="dcterms:W3CDTF">2024-07-10T11:22:01Z</dcterms:created>
  <dcterms:modified xsi:type="dcterms:W3CDTF">2025-04-03T12:40:05Z</dcterms:modified>
</cp:coreProperties>
</file>